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59" r:id="rId3"/>
    <p:sldId id="260" r:id="rId4"/>
  </p:sldIdLst>
  <p:sldSz cx="6858000" cy="12192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100"/>
    <a:srgbClr val="297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439DA6-3BD7-48F0-97CA-E7C6AE05D21A}" v="16" dt="2025-11-11T09:58:58.1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03" autoAdjust="0"/>
    <p:restoredTop sz="94249" autoAdjust="0"/>
  </p:normalViewPr>
  <p:slideViewPr>
    <p:cSldViewPr snapToGrid="0">
      <p:cViewPr varScale="1">
        <p:scale>
          <a:sx n="58" d="100"/>
          <a:sy n="58" d="100"/>
        </p:scale>
        <p:origin x="25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94" cy="46667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869" y="0"/>
            <a:ext cx="3037894" cy="46667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67A49-729E-40A7-A9FF-FB4ADC39E09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22550" y="1162050"/>
            <a:ext cx="176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550" y="4473568"/>
            <a:ext cx="5609302" cy="366059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723"/>
            <a:ext cx="3037894" cy="4666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869" y="8829723"/>
            <a:ext cx="3037894" cy="46667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47559-1C4E-40AF-B3AC-1837A6E2D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846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C47559-1C4E-40AF-B3AC-1837A6E2D34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00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7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12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11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951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845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681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739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301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274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656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868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575F3-6D81-43F2-8281-BD16991E78A4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96923-EAA4-498F-923E-6C1C3E190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096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hyperlink" Target="http://evaggeliasariggoli.blogspot.com/2016/05/time-to-play-with-environment-3rd-grade.html" TargetMode="External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hyperlink" Target="https://www.publicdomainpictures.net/view-image.php?image=34875&amp;picture=green-worl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vaggeliasariggoli.blogspot.com/2016/05/time-to-play-with-environment-3rd-grade.html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hyperlink" Target="https://www.publicdomainpictures.net/view-image.php?image=34875&amp;picture=green-world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vaggeliasariggoli.blogspot.com/2016/05/time-to-play-with-environment-3rd-grade.html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6AE9F9-90A8-79CD-A504-2FD13157F9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78" y="1624111"/>
            <a:ext cx="5814646" cy="1368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B29914-620F-0845-4B9F-F74A2C6233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61" t="4933" r="72992" b="52516"/>
          <a:stretch/>
        </p:blipFill>
        <p:spPr>
          <a:xfrm>
            <a:off x="3909647" y="2772986"/>
            <a:ext cx="1289539" cy="1327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3A84CF-EBA9-5891-B715-613A418483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111" t="5023" r="50000" b="54254"/>
          <a:stretch/>
        </p:blipFill>
        <p:spPr>
          <a:xfrm>
            <a:off x="5341287" y="2936392"/>
            <a:ext cx="1031716" cy="11698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AE6897-64FB-6761-D00E-C2D09998AB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385" t="6006" r="25812" b="62763"/>
          <a:stretch/>
        </p:blipFill>
        <p:spPr>
          <a:xfrm>
            <a:off x="1898458" y="3220169"/>
            <a:ext cx="929061" cy="867986"/>
          </a:xfrm>
          <a:prstGeom prst="rect">
            <a:avLst/>
          </a:prstGeom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82BDA865-6ED9-AFFE-85CD-0D000D5511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273727"/>
              </p:ext>
            </p:extLst>
          </p:nvPr>
        </p:nvGraphicFramePr>
        <p:xfrm>
          <a:off x="400050" y="4071320"/>
          <a:ext cx="5972953" cy="75569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00125">
                  <a:extLst>
                    <a:ext uri="{9D8B030D-6E8A-4147-A177-3AD203B41FA5}">
                      <a16:colId xmlns:a16="http://schemas.microsoft.com/office/drawing/2014/main" val="3363961487"/>
                    </a:ext>
                  </a:extLst>
                </a:gridCol>
                <a:gridCol w="980516">
                  <a:extLst>
                    <a:ext uri="{9D8B030D-6E8A-4147-A177-3AD203B41FA5}">
                      <a16:colId xmlns:a16="http://schemas.microsoft.com/office/drawing/2014/main" val="1827108692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3589113635"/>
                    </a:ext>
                  </a:extLst>
                </a:gridCol>
                <a:gridCol w="1010351">
                  <a:extLst>
                    <a:ext uri="{9D8B030D-6E8A-4147-A177-3AD203B41FA5}">
                      <a16:colId xmlns:a16="http://schemas.microsoft.com/office/drawing/2014/main" val="1090889972"/>
                    </a:ext>
                  </a:extLst>
                </a:gridCol>
                <a:gridCol w="982980">
                  <a:extLst>
                    <a:ext uri="{9D8B030D-6E8A-4147-A177-3AD203B41FA5}">
                      <a16:colId xmlns:a16="http://schemas.microsoft.com/office/drawing/2014/main" val="3892924319"/>
                    </a:ext>
                  </a:extLst>
                </a:gridCol>
                <a:gridCol w="1000903">
                  <a:extLst>
                    <a:ext uri="{9D8B030D-6E8A-4147-A177-3AD203B41FA5}">
                      <a16:colId xmlns:a16="http://schemas.microsoft.com/office/drawing/2014/main" val="3119273699"/>
                    </a:ext>
                  </a:extLst>
                </a:gridCol>
              </a:tblGrid>
              <a:tr h="108170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Week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sz="12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1374"/>
                  </a:ext>
                </a:extLst>
              </a:tr>
              <a:tr h="1381125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1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Cauli-Power Curry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Caribbean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Leek and Potato Pie with a Flaky Topping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Butternut Squash Mac and Cheese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Egg Muffin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135149"/>
                  </a:ext>
                </a:extLst>
              </a:tr>
              <a:tr h="55387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2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Crunchy Veggie Taco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Sticky Chicken Bites</a:t>
                      </a:r>
                      <a:endParaRPr lang="en-GB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Roast Gammon with All The Trimmings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Mild Chilli With Nachos &amp; 50/50 Rice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Fish and Chips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286651"/>
                  </a:ext>
                </a:extLst>
              </a:tr>
              <a:tr h="64850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Seasonal 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Peas and Sweetcorn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Wedges &amp; Beans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Veg Medley with Mash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Garden Peas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Baked Beans &amp; Chips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675273"/>
                  </a:ext>
                </a:extLst>
              </a:tr>
              <a:tr h="68357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Jacket Potatoes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767368"/>
                  </a:ext>
                </a:extLst>
              </a:tr>
              <a:tr h="1025054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Pick and Mix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Egg Mayo or Cheese Sandwich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Sandwich or Tuna </a:t>
                      </a:r>
                      <a:r>
                        <a:rPr lang="en-GB" sz="1200"/>
                        <a:t>Sandwich </a:t>
                      </a:r>
                      <a:r>
                        <a:rPr lang="en-GB" sz="1200">
                          <a:solidFill>
                            <a:srgbClr val="117100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Chicken or Egg Mayo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or Cheese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Tikka mayo or Cheese and Tomato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301109"/>
                  </a:ext>
                </a:extLst>
              </a:tr>
              <a:tr h="836778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Pudding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Fruity Pancake and Yoghurt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Berry Oat Slice with Custard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Jam Drop Biscuit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rgbClr val="297C00"/>
                          </a:solidFill>
                        </a:rPr>
                        <a:t>(VE)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Chocolate Brownie with Chocolate Sauce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Vanilla &amp; Oat Muffin with Ice Cream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1058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E0FAE28-25C6-3E7B-3114-459907FA67A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632" t="6006" r="3932" b="58509"/>
          <a:stretch/>
        </p:blipFill>
        <p:spPr>
          <a:xfrm>
            <a:off x="2928554" y="2890220"/>
            <a:ext cx="1031716" cy="1181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32DE9A-3B38-4B98-5E1C-3FAB5B8468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5679" t="52153" r="3931" b="5632"/>
          <a:stretch/>
        </p:blipFill>
        <p:spPr>
          <a:xfrm>
            <a:off x="681320" y="2907054"/>
            <a:ext cx="1031716" cy="11811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DE4CBA-7407-FC39-509E-E4025AD129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3036" y="814635"/>
            <a:ext cx="3486150" cy="1181100"/>
          </a:xfrm>
          <a:prstGeom prst="rect">
            <a:avLst/>
          </a:prstGeom>
        </p:spPr>
      </p:pic>
      <p:pic>
        <p:nvPicPr>
          <p:cNvPr id="2" name="Picture 1" descr="A picture containing clipart&#10;&#10;Description automatically generated">
            <a:extLst>
              <a:ext uri="{FF2B5EF4-FFF2-40B4-BE49-F238E27FC236}">
                <a16:creationId xmlns:a16="http://schemas.microsoft.com/office/drawing/2014/main" id="{0450D85A-FE9E-1365-8B85-ED653FC598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337322" y="4088155"/>
            <a:ext cx="1031716" cy="10783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D8D6BD-DB77-0433-B9C8-ACF1FDE38E89}"/>
              </a:ext>
            </a:extLst>
          </p:cNvPr>
          <p:cNvSpPr txBox="1"/>
          <p:nvPr/>
        </p:nvSpPr>
        <p:spPr>
          <a:xfrm>
            <a:off x="1337323" y="4127928"/>
            <a:ext cx="958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highlight>
                  <a:srgbClr val="00FF00"/>
                </a:highlight>
              </a:rPr>
              <a:t>Save The Planet Day</a:t>
            </a:r>
            <a:endParaRPr lang="en-GB" sz="900" b="1" dirty="0">
              <a:highlight>
                <a:srgbClr val="00FF00"/>
              </a:highligh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7634ED-D661-5B92-66CA-A13D760D1AC4}"/>
              </a:ext>
            </a:extLst>
          </p:cNvPr>
          <p:cNvSpPr/>
          <p:nvPr/>
        </p:nvSpPr>
        <p:spPr>
          <a:xfrm>
            <a:off x="1828800" y="11589874"/>
            <a:ext cx="2986683" cy="60212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u="sng" dirty="0"/>
              <a:t>KEY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  </a:t>
            </a:r>
            <a:r>
              <a:rPr lang="en-US" sz="1000" dirty="0"/>
              <a:t> VEGETARIAN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VE  </a:t>
            </a:r>
            <a:r>
              <a:rPr lang="en-US" sz="1000" dirty="0"/>
              <a:t> VEGAN</a:t>
            </a:r>
          </a:p>
          <a:p>
            <a:pPr algn="ctr"/>
            <a:r>
              <a:rPr lang="en-GB" sz="1000" dirty="0"/>
              <a:t>PLANT BASED AND PLANET FRIENDLY</a:t>
            </a:r>
          </a:p>
        </p:txBody>
      </p:sp>
      <p:pic>
        <p:nvPicPr>
          <p:cNvPr id="16" name="Picture 15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AE7F965A-E329-396A-613B-246D65405C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794730" y="6261099"/>
            <a:ext cx="251910" cy="247649"/>
          </a:xfrm>
          <a:prstGeom prst="rect">
            <a:avLst/>
          </a:prstGeom>
        </p:spPr>
      </p:pic>
      <p:pic>
        <p:nvPicPr>
          <p:cNvPr id="17" name="Picture 16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367B6FD2-D4C7-FB81-0632-9C4DF39A5D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374617" y="5662259"/>
            <a:ext cx="251910" cy="2476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AB1985F-3945-6D83-19B4-77EE2F0512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48661" y="6261099"/>
            <a:ext cx="251911" cy="2446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2D4C98B-A651-1391-C4B8-D91DEF0131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11964" y="12011025"/>
            <a:ext cx="183561" cy="180975"/>
          </a:xfrm>
          <a:prstGeom prst="rect">
            <a:avLst/>
          </a:prstGeom>
        </p:spPr>
      </p:pic>
      <p:pic>
        <p:nvPicPr>
          <p:cNvPr id="10" name="Picture 9" descr="A black and white circle with text&#10;&#10;Description automatically generated">
            <a:extLst>
              <a:ext uri="{FF2B5EF4-FFF2-40B4-BE49-F238E27FC236}">
                <a16:creationId xmlns:a16="http://schemas.microsoft.com/office/drawing/2014/main" id="{65FBBB89-B722-96C8-AD0A-2836A659F27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034" y="-96684"/>
            <a:ext cx="1740848" cy="1720795"/>
          </a:xfrm>
          <a:prstGeom prst="rect">
            <a:avLst/>
          </a:prstGeom>
        </p:spPr>
      </p:pic>
      <p:pic>
        <p:nvPicPr>
          <p:cNvPr id="3" name="Picture 2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AF854DC1-A5BF-6243-5DEC-46AB2B6EFA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772503" y="6272001"/>
            <a:ext cx="251910" cy="247649"/>
          </a:xfrm>
          <a:prstGeom prst="rect">
            <a:avLst/>
          </a:prstGeom>
        </p:spPr>
      </p:pic>
      <p:pic>
        <p:nvPicPr>
          <p:cNvPr id="14" name="Picture 13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6DDBFBD7-68E6-4B98-5824-D878DE2FAD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024413" y="7582948"/>
            <a:ext cx="251910" cy="247649"/>
          </a:xfrm>
          <a:prstGeom prst="rect">
            <a:avLst/>
          </a:prstGeom>
        </p:spPr>
      </p:pic>
      <p:pic>
        <p:nvPicPr>
          <p:cNvPr id="21" name="Picture 20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1FB49871-F7E7-7098-DD2F-561481B989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783692" y="11129716"/>
            <a:ext cx="251910" cy="2476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F2DCD62-E654-4871-1428-90956B3E12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37555" y="7542655"/>
            <a:ext cx="350961" cy="30477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756503E-E76D-96D0-03FD-7A6DCA44E06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10744" y="8265808"/>
            <a:ext cx="350961" cy="3047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D6B0607-7B07-4407-92AE-928C5D03EA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5999" y="8265808"/>
            <a:ext cx="240325" cy="2901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CF9AF6A-CD49-8262-6161-7B5D0D86FE7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6361" y="8980169"/>
            <a:ext cx="350961" cy="3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15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6AE9F9-90A8-79CD-A504-2FD13157F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78" y="1624111"/>
            <a:ext cx="5814646" cy="1368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B29914-620F-0845-4B9F-F74A2C62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61" t="4933" r="72992" b="52516"/>
          <a:stretch/>
        </p:blipFill>
        <p:spPr>
          <a:xfrm>
            <a:off x="3909647" y="2772986"/>
            <a:ext cx="1289539" cy="1327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3A84CF-EBA9-5891-B715-613A418483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11" t="5023" r="50000" b="54254"/>
          <a:stretch/>
        </p:blipFill>
        <p:spPr>
          <a:xfrm>
            <a:off x="5341287" y="2936392"/>
            <a:ext cx="1031716" cy="11698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AE6897-64FB-6761-D00E-C2D09998AB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385" t="6006" r="25812" b="62763"/>
          <a:stretch/>
        </p:blipFill>
        <p:spPr>
          <a:xfrm>
            <a:off x="1898458" y="3220169"/>
            <a:ext cx="929061" cy="867986"/>
          </a:xfrm>
          <a:prstGeom prst="rect">
            <a:avLst/>
          </a:prstGeom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82BDA865-6ED9-AFFE-85CD-0D000D5511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692987"/>
              </p:ext>
            </p:extLst>
          </p:nvPr>
        </p:nvGraphicFramePr>
        <p:xfrm>
          <a:off x="400050" y="4071320"/>
          <a:ext cx="5972953" cy="795344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82563">
                  <a:extLst>
                    <a:ext uri="{9D8B030D-6E8A-4147-A177-3AD203B41FA5}">
                      <a16:colId xmlns:a16="http://schemas.microsoft.com/office/drawing/2014/main" val="3363961487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1827108692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3589113635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1090889972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3892924319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3119273699"/>
                    </a:ext>
                  </a:extLst>
                </a:gridCol>
              </a:tblGrid>
              <a:tr h="83366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Week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sz="12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1374"/>
                  </a:ext>
                </a:extLst>
              </a:tr>
              <a:tr h="173100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1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Sizzling Sausage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Jambalya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Steamed Salmon and vegetable Noodles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117100"/>
                        </a:solidFill>
                      </a:endParaRPr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Lentil Cottage Pie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Potato, Spring Onion and Chedder Frittata</a:t>
                      </a:r>
                      <a:endParaRPr lang="en-GB" dirty="0"/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117100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Cheese and Onion Puff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with Chips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135149"/>
                  </a:ext>
                </a:extLst>
              </a:tr>
              <a:tr h="109209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2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Mushroom Stroganoff with 50/50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Beef  Bolognaise</a:t>
                      </a:r>
                    </a:p>
                    <a:p>
                      <a:pPr algn="ctr"/>
                      <a:r>
                        <a:rPr lang="en-US" dirty="0"/>
                        <a:t>Bake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Winner Spinner Chicken Dinner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Healthy Hot Dogs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Fishfingers and Chips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286651"/>
                  </a:ext>
                </a:extLst>
              </a:tr>
              <a:tr h="89150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Seasonal 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</a:t>
                      </a:r>
                      <a:r>
                        <a:rPr lang="en-GB" dirty="0"/>
                        <a:t>arden Peas &amp; Sweet 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Garlic Bread &amp; Salad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Veg Medley &amp; Roast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Wedges and Beans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Baked Beans &amp; Chips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675273"/>
                  </a:ext>
                </a:extLst>
              </a:tr>
              <a:tr h="69091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Jacket Potatoes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767368"/>
                  </a:ext>
                </a:extLst>
              </a:tr>
              <a:tr h="9933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Pick and Mix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Egg Mayo or Cheese Sandwich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Sandwich or Tuna Sandwich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Chicken or Egg Mayo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or Cheese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Tikka mayo or Cheese and Tomato sandwich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 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301109"/>
                  </a:ext>
                </a:extLst>
              </a:tr>
              <a:tr h="1292679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Pudding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Banana and Custard</a:t>
                      </a:r>
                    </a:p>
                    <a:p>
                      <a:pPr algn="ctr"/>
                      <a:endParaRPr lang="en-GB" dirty="0">
                        <a:solidFill>
                          <a:srgbClr val="297C00"/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rgbClr val="297C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Treacle Sponge with Custard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Gingerbread</a:t>
                      </a:r>
                      <a:r>
                        <a:rPr lang="en-GB" dirty="0"/>
                        <a:t> Cupcakes with Ice Cream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>
                          <a:solidFill>
                            <a:srgbClr val="297C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Chocolate Cornflake Cake</a:t>
                      </a:r>
                    </a:p>
                    <a:p>
                      <a:pPr algn="ctr"/>
                      <a:endParaRPr lang="en-US" dirty="0">
                        <a:solidFill>
                          <a:srgbClr val="297C00"/>
                        </a:solidFill>
                      </a:endParaRP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Fruity Muffin with Milkshake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1058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E0FAE28-25C6-3E7B-3114-459907FA67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632" t="6006" r="3932" b="58509"/>
          <a:stretch/>
        </p:blipFill>
        <p:spPr>
          <a:xfrm>
            <a:off x="2928554" y="2890220"/>
            <a:ext cx="1031716" cy="1181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32DE9A-3B38-4B98-5E1C-3FAB5B8468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679" t="52153" r="3931" b="5632"/>
          <a:stretch/>
        </p:blipFill>
        <p:spPr>
          <a:xfrm>
            <a:off x="681320" y="2907054"/>
            <a:ext cx="1031716" cy="11811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DE4CBA-7407-FC39-509E-E4025AD129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036" y="814635"/>
            <a:ext cx="3486150" cy="1181100"/>
          </a:xfrm>
          <a:prstGeom prst="rect">
            <a:avLst/>
          </a:prstGeom>
        </p:spPr>
      </p:pic>
      <p:pic>
        <p:nvPicPr>
          <p:cNvPr id="2" name="Picture 1" descr="A picture containing clipart&#10;&#10;Description automatically generated">
            <a:extLst>
              <a:ext uri="{FF2B5EF4-FFF2-40B4-BE49-F238E27FC236}">
                <a16:creationId xmlns:a16="http://schemas.microsoft.com/office/drawing/2014/main" id="{D0D37ABC-8103-8BDD-8A78-5265C2D845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377361" y="4071318"/>
            <a:ext cx="1031716" cy="8679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B198653-73A8-14EC-C71A-769DAE4F7625}"/>
              </a:ext>
            </a:extLst>
          </p:cNvPr>
          <p:cNvSpPr txBox="1"/>
          <p:nvPr/>
        </p:nvSpPr>
        <p:spPr>
          <a:xfrm>
            <a:off x="1377361" y="4088155"/>
            <a:ext cx="10317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highlight>
                  <a:srgbClr val="00FF00"/>
                </a:highlight>
              </a:rPr>
              <a:t>Save The Planet Day</a:t>
            </a:r>
            <a:endParaRPr lang="en-GB" sz="1000" b="1" dirty="0">
              <a:highlight>
                <a:srgbClr val="00FF00"/>
              </a:highligh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93CD6-F4A5-2E1C-79F7-47FCA8D4A8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5682" y="6372488"/>
            <a:ext cx="255071" cy="25147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D15C19B-7D17-38BB-B453-14F9BE67C5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363" y="9053095"/>
            <a:ext cx="255071" cy="251478"/>
          </a:xfrm>
          <a:prstGeom prst="rect">
            <a:avLst/>
          </a:prstGeom>
        </p:spPr>
      </p:pic>
      <p:pic>
        <p:nvPicPr>
          <p:cNvPr id="15" name="Picture 14" descr="A green and white logo with a globe and leaves&#10;&#10;Description automatically generated">
            <a:extLst>
              <a:ext uri="{FF2B5EF4-FFF2-40B4-BE49-F238E27FC236}">
                <a16:creationId xmlns:a16="http://schemas.microsoft.com/office/drawing/2014/main" id="{793B7699-FA51-9D03-3D27-CED4277B93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782111" y="6373209"/>
            <a:ext cx="255071" cy="25075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DFB461E-B051-FCC1-88E3-F4C43D7865D2}"/>
              </a:ext>
            </a:extLst>
          </p:cNvPr>
          <p:cNvSpPr/>
          <p:nvPr/>
        </p:nvSpPr>
        <p:spPr>
          <a:xfrm>
            <a:off x="2076450" y="11620500"/>
            <a:ext cx="2771775" cy="57150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u="sng" dirty="0"/>
              <a:t>KEY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  </a:t>
            </a:r>
            <a:r>
              <a:rPr lang="en-US" sz="1000" dirty="0"/>
              <a:t> VEGETARIAN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VE  </a:t>
            </a:r>
            <a:r>
              <a:rPr lang="en-US" sz="1000" dirty="0"/>
              <a:t> VEGAN</a:t>
            </a:r>
          </a:p>
          <a:p>
            <a:pPr algn="ctr"/>
            <a:r>
              <a:rPr lang="en-GB" sz="1000" dirty="0"/>
              <a:t>PLANT BASED and PLANET FRIENDLY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EEA040E-DD8E-3041-BC5C-D2188620F2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32895" y="12037445"/>
            <a:ext cx="156564" cy="152215"/>
          </a:xfrm>
          <a:prstGeom prst="rect">
            <a:avLst/>
          </a:prstGeom>
        </p:spPr>
      </p:pic>
      <p:pic>
        <p:nvPicPr>
          <p:cNvPr id="19" name="Picture 18" descr="A black and white circle with text&#10;&#10;Description automatically generated">
            <a:extLst>
              <a:ext uri="{FF2B5EF4-FFF2-40B4-BE49-F238E27FC236}">
                <a16:creationId xmlns:a16="http://schemas.microsoft.com/office/drawing/2014/main" id="{D035FD14-FBF2-FFA3-EAD2-098559C642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956" y="-79850"/>
            <a:ext cx="1861779" cy="18617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29C625-5C07-A1E3-0D38-6D5D1CC39FE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34165" y="5979237"/>
            <a:ext cx="350961" cy="3047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A9E682D-2B7E-DE96-969E-8D267E33BB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72744" y="8495091"/>
            <a:ext cx="350961" cy="3047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5953E0-2630-B4F7-A4E4-4EF45169A0F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85363" y="8495092"/>
            <a:ext cx="350961" cy="30477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8C3119C-7272-E626-0785-8A4EF68174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1697" y="9185093"/>
            <a:ext cx="350961" cy="3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96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6AE9F9-90A8-79CD-A504-2FD13157F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678" y="1624111"/>
            <a:ext cx="5814646" cy="13688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B29914-620F-0845-4B9F-F74A2C62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61" t="4933" r="72992" b="52516"/>
          <a:stretch/>
        </p:blipFill>
        <p:spPr>
          <a:xfrm>
            <a:off x="3909647" y="2772986"/>
            <a:ext cx="1289539" cy="1327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3A84CF-EBA9-5891-B715-613A418483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11" t="5023" r="50000" b="54254"/>
          <a:stretch/>
        </p:blipFill>
        <p:spPr>
          <a:xfrm>
            <a:off x="5341287" y="2936392"/>
            <a:ext cx="1031716" cy="11698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AE6897-64FB-6761-D00E-C2D09998AB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385" t="6006" r="25812" b="62763"/>
          <a:stretch/>
        </p:blipFill>
        <p:spPr>
          <a:xfrm>
            <a:off x="1898458" y="3220169"/>
            <a:ext cx="929061" cy="867986"/>
          </a:xfrm>
          <a:prstGeom prst="rect">
            <a:avLst/>
          </a:prstGeom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82BDA865-6ED9-AFFE-85CD-0D000D5511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730392"/>
              </p:ext>
            </p:extLst>
          </p:nvPr>
        </p:nvGraphicFramePr>
        <p:xfrm>
          <a:off x="395708" y="3956312"/>
          <a:ext cx="5972953" cy="71143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3363961487"/>
                    </a:ext>
                  </a:extLst>
                </a:gridCol>
                <a:gridCol w="990041">
                  <a:extLst>
                    <a:ext uri="{9D8B030D-6E8A-4147-A177-3AD203B41FA5}">
                      <a16:colId xmlns:a16="http://schemas.microsoft.com/office/drawing/2014/main" val="1827108692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3589113635"/>
                    </a:ext>
                  </a:extLst>
                </a:gridCol>
                <a:gridCol w="998078">
                  <a:extLst>
                    <a:ext uri="{9D8B030D-6E8A-4147-A177-3AD203B41FA5}">
                      <a16:colId xmlns:a16="http://schemas.microsoft.com/office/drawing/2014/main" val="1090889972"/>
                    </a:ext>
                  </a:extLst>
                </a:gridCol>
                <a:gridCol w="1004778">
                  <a:extLst>
                    <a:ext uri="{9D8B030D-6E8A-4147-A177-3AD203B41FA5}">
                      <a16:colId xmlns:a16="http://schemas.microsoft.com/office/drawing/2014/main" val="3892924319"/>
                    </a:ext>
                  </a:extLst>
                </a:gridCol>
                <a:gridCol w="991378">
                  <a:extLst>
                    <a:ext uri="{9D8B030D-6E8A-4147-A177-3AD203B41FA5}">
                      <a16:colId xmlns:a16="http://schemas.microsoft.com/office/drawing/2014/main" val="3119273699"/>
                    </a:ext>
                  </a:extLst>
                </a:gridCol>
              </a:tblGrid>
              <a:tr h="815006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Week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sz="12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1374"/>
                  </a:ext>
                </a:extLst>
              </a:tr>
              <a:tr h="106461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1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Tomato Lentil Ragu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Forest Fajita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117100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>
                        <a:solidFill>
                          <a:srgbClr val="117100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Winter Vegetable Slice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Pizza Pasta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117100"/>
                        </a:solidFill>
                      </a:endParaRP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Golden Sausage Rolls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135149"/>
                  </a:ext>
                </a:extLst>
              </a:tr>
              <a:tr h="106461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OPTION 2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Mighty Meatball Subs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(VE)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Mild Chicken Curry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Savory </a:t>
                      </a:r>
                      <a:r>
                        <a:rPr lang="en-US" dirty="0"/>
                        <a:t>Mince and dumpling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Breakfast Omelet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Chicken Strips &amp; Chips</a:t>
                      </a:r>
                    </a:p>
                    <a:p>
                      <a:pPr algn="ctr"/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286651"/>
                  </a:ext>
                </a:extLst>
              </a:tr>
              <a:tr h="632694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Seasonal 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Carrots</a:t>
                      </a:r>
                      <a:r>
                        <a:rPr lang="en-GB" dirty="0"/>
                        <a:t> and Potato Cubes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50/50 Rice &amp; Salad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Veg Medley &amp; New 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Sweetcorn, Peas and Wedges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Baked Beans Chips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675273"/>
                  </a:ext>
                </a:extLst>
              </a:tr>
              <a:tr h="7796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Jacket Potatoes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Bean </a:t>
                      </a:r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(VE) </a:t>
                      </a:r>
                      <a:r>
                        <a:rPr lang="en-US" dirty="0"/>
                        <a:t>or Cheese 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117100"/>
                          </a:solidFill>
                        </a:rPr>
                        <a:t>(V)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767368"/>
                  </a:ext>
                </a:extLst>
              </a:tr>
              <a:tr h="1039164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Pick and Mix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Egg Mayo or Cheese Sandwich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or </a:t>
                      </a:r>
                    </a:p>
                    <a:p>
                      <a:pPr algn="ctr"/>
                      <a:r>
                        <a:rPr lang="en-GB" sz="1200" dirty="0"/>
                        <a:t>Tuna Sandwich </a:t>
                      </a:r>
                      <a:endParaRPr lang="en-GB" sz="1200" dirty="0">
                        <a:solidFill>
                          <a:srgbClr val="1171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Chicken or Egg Mayo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Ham or Cheese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Tikka mayo or Cheese and Tomato sandwich </a:t>
                      </a:r>
                      <a:r>
                        <a:rPr lang="en-GB" sz="1200" dirty="0">
                          <a:solidFill>
                            <a:srgbClr val="117100"/>
                          </a:solidFill>
                        </a:rPr>
                        <a:t>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301109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Pudding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Rice Pudding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Jam Sponge with Custard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Banana Flapjack</a:t>
                      </a:r>
                    </a:p>
                    <a:p>
                      <a:pPr algn="ctr"/>
                      <a:r>
                        <a:rPr lang="en-GB">
                          <a:solidFill>
                            <a:srgbClr val="297C00"/>
                          </a:solidFill>
                        </a:rPr>
                        <a:t>(VE)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Warm Spiced Apple Crumble with Custard</a:t>
                      </a:r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Chocolate Cookie &amp; Milkshake</a:t>
                      </a:r>
                    </a:p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>
                          <a:solidFill>
                            <a:srgbClr val="297C00"/>
                          </a:solidFill>
                        </a:rPr>
                        <a:t>(V)</a:t>
                      </a:r>
                      <a:endParaRPr lang="en-GB" dirty="0">
                        <a:solidFill>
                          <a:srgbClr val="297C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71058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E0FAE28-25C6-3E7B-3114-459907FA67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632" t="6006" r="3932" b="58509"/>
          <a:stretch/>
        </p:blipFill>
        <p:spPr>
          <a:xfrm>
            <a:off x="2928554" y="2890220"/>
            <a:ext cx="1031716" cy="1181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32DE9A-3B38-4B98-5E1C-3FAB5B8468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679" t="52153" r="3931" b="5632"/>
          <a:stretch/>
        </p:blipFill>
        <p:spPr>
          <a:xfrm>
            <a:off x="681320" y="2907054"/>
            <a:ext cx="1031716" cy="11811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DE4CBA-7407-FC39-509E-E4025AD129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036" y="814635"/>
            <a:ext cx="3486150" cy="1181100"/>
          </a:xfrm>
          <a:prstGeom prst="rect">
            <a:avLst/>
          </a:prstGeom>
        </p:spPr>
      </p:pic>
      <p:pic>
        <p:nvPicPr>
          <p:cNvPr id="2" name="Picture 1" descr="A picture containing clipart&#10;&#10;Description automatically generated">
            <a:extLst>
              <a:ext uri="{FF2B5EF4-FFF2-40B4-BE49-F238E27FC236}">
                <a16:creationId xmlns:a16="http://schemas.microsoft.com/office/drawing/2014/main" id="{3F51C406-1D41-914F-4AC6-253BABF4B7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366837" y="3956313"/>
            <a:ext cx="1042194" cy="8679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3B4705-0D3F-607D-6AE5-A88DA336C50A}"/>
              </a:ext>
            </a:extLst>
          </p:cNvPr>
          <p:cNvSpPr txBox="1"/>
          <p:nvPr/>
        </p:nvSpPr>
        <p:spPr>
          <a:xfrm>
            <a:off x="1355829" y="4127928"/>
            <a:ext cx="10317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highlight>
                  <a:srgbClr val="00FF00"/>
                </a:highlight>
              </a:rPr>
              <a:t>Save The Planet </a:t>
            </a:r>
          </a:p>
          <a:p>
            <a:pPr algn="ctr"/>
            <a:r>
              <a:rPr lang="en-US" sz="1000" b="1" dirty="0">
                <a:highlight>
                  <a:srgbClr val="00FF00"/>
                </a:highlight>
              </a:rPr>
              <a:t>Day</a:t>
            </a:r>
            <a:endParaRPr lang="en-GB" sz="1000" b="1" dirty="0">
              <a:highlight>
                <a:srgbClr val="00FF00"/>
              </a:highlight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CD0E46F-BA9F-01F2-079C-A979D0B126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1993" y="6925676"/>
            <a:ext cx="216426" cy="2133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88519CB-A176-F355-362C-DE7C16C7E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1433" y="5882621"/>
            <a:ext cx="216427" cy="21337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3B737EE-2A10-8DAE-DCBA-FA7B85379D4E}"/>
              </a:ext>
            </a:extLst>
          </p:cNvPr>
          <p:cNvSpPr/>
          <p:nvPr/>
        </p:nvSpPr>
        <p:spPr>
          <a:xfrm>
            <a:off x="1898459" y="11575299"/>
            <a:ext cx="2683066" cy="5956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u="sng" dirty="0"/>
              <a:t>KEY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  </a:t>
            </a:r>
            <a:r>
              <a:rPr lang="en-US" sz="1000" dirty="0"/>
              <a:t> VEGETARIAN</a:t>
            </a:r>
          </a:p>
          <a:p>
            <a:pPr algn="ctr"/>
            <a:r>
              <a:rPr lang="en-US" sz="1000" dirty="0">
                <a:solidFill>
                  <a:srgbClr val="117100"/>
                </a:solidFill>
              </a:rPr>
              <a:t>VE  </a:t>
            </a:r>
            <a:r>
              <a:rPr lang="en-US" sz="1000" dirty="0"/>
              <a:t> VEGAN</a:t>
            </a:r>
          </a:p>
          <a:p>
            <a:pPr algn="ctr"/>
            <a:r>
              <a:rPr lang="en-GB" sz="1000" dirty="0"/>
              <a:t>PLANT BASED AND PLANET FRIENDLY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BE8E4E-BB9F-A35B-D21E-150E85BA70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4257" y="11999864"/>
            <a:ext cx="173481" cy="171038"/>
          </a:xfrm>
          <a:prstGeom prst="rect">
            <a:avLst/>
          </a:prstGeom>
        </p:spPr>
      </p:pic>
      <p:pic>
        <p:nvPicPr>
          <p:cNvPr id="11" name="Picture 10" descr="A black and white circle with text&#10;&#10;Description automatically generated">
            <a:extLst>
              <a:ext uri="{FF2B5EF4-FFF2-40B4-BE49-F238E27FC236}">
                <a16:creationId xmlns:a16="http://schemas.microsoft.com/office/drawing/2014/main" id="{15A32DBE-8E24-D2B1-EB30-B228E9150B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317" y="-107869"/>
            <a:ext cx="1794353" cy="18610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00E2BE1-D29D-5CC4-F1EF-FE594F56B2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1912" y="5775931"/>
            <a:ext cx="216427" cy="2133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EE2EED-1CB8-8FCA-42B5-A2580973FF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0826" y="5874987"/>
            <a:ext cx="216427" cy="21337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0E41503-23AD-6C54-28F5-EAA40BEA5B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2762" y="5684533"/>
            <a:ext cx="350961" cy="30477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166E9-5440-8410-2812-F39F3D22B7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4868" y="8590944"/>
            <a:ext cx="350961" cy="30477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2D86CA9-146E-3BED-8557-C6B124F197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7700" y="7828593"/>
            <a:ext cx="350961" cy="3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92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9075</TotalTime>
  <Words>682</Words>
  <Application>Microsoft Office PowerPoint</Application>
  <PresentationFormat>Widescreen</PresentationFormat>
  <Paragraphs>243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Rose</dc:creator>
  <cp:lastModifiedBy>Clare Cowan</cp:lastModifiedBy>
  <cp:revision>15</cp:revision>
  <cp:lastPrinted>2025-11-10T11:54:11Z</cp:lastPrinted>
  <dcterms:created xsi:type="dcterms:W3CDTF">2022-06-15T11:16:51Z</dcterms:created>
  <dcterms:modified xsi:type="dcterms:W3CDTF">2025-11-12T10:02:13Z</dcterms:modified>
</cp:coreProperties>
</file>